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4"/>
  </p:notesMasterIdLst>
  <p:sldIdLst>
    <p:sldId id="256" r:id="rId2"/>
    <p:sldId id="1884" r:id="rId3"/>
    <p:sldId id="520" r:id="rId4"/>
    <p:sldId id="533" r:id="rId5"/>
    <p:sldId id="512" r:id="rId6"/>
    <p:sldId id="521" r:id="rId7"/>
    <p:sldId id="522" r:id="rId8"/>
    <p:sldId id="523" r:id="rId9"/>
    <p:sldId id="499" r:id="rId10"/>
    <p:sldId id="498" r:id="rId11"/>
    <p:sldId id="507" r:id="rId12"/>
    <p:sldId id="509" r:id="rId13"/>
    <p:sldId id="510" r:id="rId14"/>
    <p:sldId id="511" r:id="rId15"/>
    <p:sldId id="508" r:id="rId16"/>
    <p:sldId id="278" r:id="rId17"/>
    <p:sldId id="532" r:id="rId18"/>
    <p:sldId id="568" r:id="rId19"/>
    <p:sldId id="566" r:id="rId20"/>
    <p:sldId id="567" r:id="rId21"/>
    <p:sldId id="1885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1882" r:id="rId30"/>
    <p:sldId id="367" r:id="rId31"/>
    <p:sldId id="531" r:id="rId32"/>
    <p:sldId id="271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iSIKUKdiHVpR28nFfK5dN0zUp8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5"/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9542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outlineViewPr>
    <p:cViewPr>
      <p:scale>
        <a:sx n="33" d="100"/>
        <a:sy n="33" d="100"/>
      </p:scale>
      <p:origin x="0" y="-106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K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BE3B0-9F0E-48D4-8CDB-F3BEC56853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P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714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P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1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Thinking tackles complex problems by:</a:t>
            </a:r>
          </a:p>
          <a:p>
            <a:endParaRPr lang="en-US" dirty="0"/>
          </a:p>
          <a:p>
            <a:r>
              <a:rPr lang="en-US" dirty="0"/>
              <a:t>Empathizing</a:t>
            </a:r>
          </a:p>
          <a:p>
            <a:pPr lvl="1"/>
            <a:r>
              <a:rPr lang="en-US" dirty="0"/>
              <a:t>Understanding the human needs involved</a:t>
            </a:r>
          </a:p>
          <a:p>
            <a:r>
              <a:rPr lang="en-US" dirty="0"/>
              <a:t>Defining</a:t>
            </a:r>
          </a:p>
          <a:p>
            <a:pPr lvl="1"/>
            <a:r>
              <a:rPr lang="en-US" dirty="0"/>
              <a:t>Re-framing and defining the problem in human-centric ways</a:t>
            </a:r>
          </a:p>
          <a:p>
            <a:r>
              <a:rPr lang="en-US" dirty="0"/>
              <a:t>Ideating</a:t>
            </a:r>
          </a:p>
          <a:p>
            <a:pPr lvl="1"/>
            <a:r>
              <a:rPr lang="en-US" dirty="0"/>
              <a:t>Creating many ideas in ideation sessions</a:t>
            </a:r>
          </a:p>
          <a:p>
            <a:r>
              <a:rPr lang="en-US" dirty="0"/>
              <a:t>Prototyping</a:t>
            </a:r>
          </a:p>
          <a:p>
            <a:pPr lvl="1"/>
            <a:r>
              <a:rPr lang="en-US" dirty="0"/>
              <a:t>Adopting a hands-on approach in prototyping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Developing a prototype/solution to the problem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BC200-538E-45B8-988D-72226A6455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2264-16DB-B24A-CCD5-AC170ADBB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71FD8-78EF-A3C3-8827-2F760A4C8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457200" indent="-406800" algn="ctr">
              <a:spcBef>
                <a:spcPts val="1200"/>
              </a:spcBef>
              <a:buNone/>
              <a:defRPr lang="en-US" sz="2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36F3-1DCF-0141-2B4C-46DD1C7E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30E32-D446-2E83-296A-CCC088E3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FD03-5161-86D8-8866-074E7DE7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1;p5">
            <a:extLst>
              <a:ext uri="{FF2B5EF4-FFF2-40B4-BE49-F238E27FC236}">
                <a16:creationId xmlns:a16="http://schemas.microsoft.com/office/drawing/2014/main" id="{93950126-72D0-4E82-5F5C-421815EB62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8068" y="94658"/>
            <a:ext cx="1183531" cy="13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;p5">
            <a:extLst>
              <a:ext uri="{FF2B5EF4-FFF2-40B4-BE49-F238E27FC236}">
                <a16:creationId xmlns:a16="http://schemas.microsoft.com/office/drawing/2014/main" id="{22E5471D-F6E6-237F-B3C1-9271B2299C6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81476" y="90376"/>
            <a:ext cx="1322456" cy="1326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20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A7AA-F94C-EBCF-28D6-E0534623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>
            <a:lvl1pPr>
              <a:defRPr>
                <a:solidFill>
                  <a:srgbClr val="1F386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713F-08C5-79AC-6ED2-99BB7654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DF68-3768-9F50-FB37-668DFA44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F554-D7B9-7041-2821-47E75D63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73448-C39A-61CE-2CDF-5A6DBAF0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9;p6">
            <a:extLst>
              <a:ext uri="{FF2B5EF4-FFF2-40B4-BE49-F238E27FC236}">
                <a16:creationId xmlns:a16="http://schemas.microsoft.com/office/drawing/2014/main" id="{02A7A60E-E21C-D8F8-940B-2BDB6E34069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40467" y="232405"/>
            <a:ext cx="878734" cy="9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;p6">
            <a:extLst>
              <a:ext uri="{FF2B5EF4-FFF2-40B4-BE49-F238E27FC236}">
                <a16:creationId xmlns:a16="http://schemas.microsoft.com/office/drawing/2014/main" id="{F80C470A-C23F-6ED3-03A1-E32E4904174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851764" y="230815"/>
            <a:ext cx="981880" cy="985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0A27-28EE-247A-483B-86DBACBC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8B802-4DA1-CE79-0E58-79D8E673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B8C3-37C8-4762-AFB0-C10D495A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CEE3-8B09-496B-2D75-A822B360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6E419-7464-2E7E-50FF-F02CE587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7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CD6E-1C36-74FA-5829-FCC9E418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3F06-4AFF-3E52-0669-CCE1A6529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BF908-5C49-0947-9E31-706B97A3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70616-3D37-FFAA-1BB2-294D5025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21F7-0F1E-5918-D551-04DECA40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4A932-CA38-D03E-B3DA-E3E29CFD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AA7D-E03C-B6DB-AC0B-EAB8EE95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B2563-B810-8F13-C045-0FD4235C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4F325-F3A5-68BA-67A7-F03B7A77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7FD30-B152-A617-2214-C67D668C5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4FCB6-765B-7132-5799-FA4482E5F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00A7D-116F-EA62-5A0B-485B6675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C02EA-9002-BF04-53F4-8BFF24D6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48AA2-92BB-299F-C5D0-BD456085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F25-66CD-FF10-A5FC-1332021B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A2088-6817-586E-30EE-6DD86967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0F325-6B18-9264-436B-3AB6B959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D5662-A62A-E912-C5C0-CDB38A6C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9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47737-7F47-A5AE-4631-7CB71185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A9F75-1147-C376-AC67-EE94B6F2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36871-F068-74DC-5DF8-BE63335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1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EDFC5-DF26-129B-A86F-15E5DD2A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DF46D-1B2D-6BC8-EB60-8B4571B23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51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EA706-C0ED-7E83-E1D0-193D0D302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C3B7-D97E-D5CB-A163-7004351C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51AF7-8E4F-B0FC-DCCF-DEB0D4438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1D2E-7D28-4689-A3BE-471EA6186B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0" i="0" u="none" strike="noStrike" kern="1200" cap="none" dirty="0">
          <a:solidFill>
            <a:srgbClr val="1F3864"/>
          </a:solidFill>
          <a:latin typeface="Calibri"/>
          <a:ea typeface="Calibri"/>
          <a:cs typeface="Calibri"/>
          <a:sym typeface="Calibr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JyPELmhJc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4000"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Impact Skills Development Program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Artificial Intelligence, Data Science, and Blockchain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474743" y="3554693"/>
            <a:ext cx="524253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PK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and Motivation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 rot="10800000" flipH="1">
            <a:off x="2977204" y="2995979"/>
            <a:ext cx="6237605" cy="45719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581422" y="5263557"/>
            <a:ext cx="502917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Arham Muslim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r>
              <a:rPr lang="en-PK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SEECS, NUST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73D2-1531-4028-9901-E96B877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Information Visualization?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05BBC-102C-490F-AD08-B48FE56E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68" y="1496291"/>
            <a:ext cx="11011592" cy="46806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z="3500"/>
              <a:t>Information visualization (aka InfoVis) is the process of representing data in a visual and meaningful way so that a user can better understand it </a:t>
            </a:r>
            <a:r>
              <a:rPr lang="en-US" sz="1700"/>
              <a:t>(Wikipedia)</a:t>
            </a:r>
            <a:endParaRPr lang="en-US" sz="17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8BBE-9A82-42FB-AED0-1246C282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F1D2A-4B2F-4470-98A7-31240DC7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74EF-631F-4E9B-8A08-1CACC194D760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Big data visualization process displaying information">
            <a:extLst>
              <a:ext uri="{FF2B5EF4-FFF2-40B4-BE49-F238E27FC236}">
                <a16:creationId xmlns:a16="http://schemas.microsoft.com/office/drawing/2014/main" id="{2AB39793-9E77-3084-38BE-B30EA4C7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71" y="566908"/>
            <a:ext cx="4862658" cy="41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2CAEEC-EABF-41D3-BC71-17F0B899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71EAB-5825-46B8-AE91-22FB8046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2440B-3819-456E-AB12-CD2FB634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8B80-C6F2-494F-89CA-743713A8CBC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A242BB8B-AF82-42FF-9919-952B0B49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197823"/>
            <a:ext cx="11033760" cy="52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EF14D2-B09F-47DE-9428-FC453A0E2D7B}"/>
              </a:ext>
            </a:extLst>
          </p:cNvPr>
          <p:cNvSpPr txBox="1"/>
          <p:nvPr/>
        </p:nvSpPr>
        <p:spPr>
          <a:xfrm rot="5400000">
            <a:off x="10798980" y="5090070"/>
            <a:ext cx="25717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https://www.bckwon.com/publication/vlat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FEFE98-02EE-64AB-0DBC-FA365F82E06A}"/>
              </a:ext>
            </a:extLst>
          </p:cNvPr>
          <p:cNvSpPr/>
          <p:nvPr/>
        </p:nvSpPr>
        <p:spPr>
          <a:xfrm>
            <a:off x="822960" y="1214390"/>
            <a:ext cx="236728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55351-A845-22DC-A562-12588CED769D}"/>
              </a:ext>
            </a:extLst>
          </p:cNvPr>
          <p:cNvSpPr/>
          <p:nvPr/>
        </p:nvSpPr>
        <p:spPr>
          <a:xfrm>
            <a:off x="3581400" y="1214390"/>
            <a:ext cx="236728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D02B2-1279-2108-3C5A-390D87EBE8EB}"/>
              </a:ext>
            </a:extLst>
          </p:cNvPr>
          <p:cNvSpPr/>
          <p:nvPr/>
        </p:nvSpPr>
        <p:spPr>
          <a:xfrm>
            <a:off x="6339840" y="1214390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B37D79-EC70-9DD0-BF3F-A9CCF7F49603}"/>
              </a:ext>
            </a:extLst>
          </p:cNvPr>
          <p:cNvSpPr/>
          <p:nvPr/>
        </p:nvSpPr>
        <p:spPr>
          <a:xfrm>
            <a:off x="9098280" y="1214390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134E1-C2CB-E248-93F0-A0732CF8E7BA}"/>
              </a:ext>
            </a:extLst>
          </p:cNvPr>
          <p:cNvSpPr/>
          <p:nvPr/>
        </p:nvSpPr>
        <p:spPr>
          <a:xfrm>
            <a:off x="822960" y="3044106"/>
            <a:ext cx="236728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E124B0-C732-3545-DA94-9D68F603476F}"/>
              </a:ext>
            </a:extLst>
          </p:cNvPr>
          <p:cNvSpPr/>
          <p:nvPr/>
        </p:nvSpPr>
        <p:spPr>
          <a:xfrm>
            <a:off x="3581400" y="3044106"/>
            <a:ext cx="236728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611D7-F39E-3B9D-83B7-17670350C693}"/>
              </a:ext>
            </a:extLst>
          </p:cNvPr>
          <p:cNvSpPr/>
          <p:nvPr/>
        </p:nvSpPr>
        <p:spPr>
          <a:xfrm>
            <a:off x="6339840" y="3044106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8C503-A756-996A-65F3-A288225C888D}"/>
              </a:ext>
            </a:extLst>
          </p:cNvPr>
          <p:cNvSpPr/>
          <p:nvPr/>
        </p:nvSpPr>
        <p:spPr>
          <a:xfrm>
            <a:off x="9098280" y="3044106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F61CDA-008E-0AEC-F501-A439639487B7}"/>
              </a:ext>
            </a:extLst>
          </p:cNvPr>
          <p:cNvSpPr/>
          <p:nvPr/>
        </p:nvSpPr>
        <p:spPr>
          <a:xfrm>
            <a:off x="822960" y="4759963"/>
            <a:ext cx="236728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FA3E1A-6A44-40C5-7357-6CF1D12FEFE8}"/>
              </a:ext>
            </a:extLst>
          </p:cNvPr>
          <p:cNvSpPr/>
          <p:nvPr/>
        </p:nvSpPr>
        <p:spPr>
          <a:xfrm>
            <a:off x="3581400" y="4759963"/>
            <a:ext cx="2427348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493A4-3E16-7979-5468-A30815AE29EF}"/>
              </a:ext>
            </a:extLst>
          </p:cNvPr>
          <p:cNvSpPr/>
          <p:nvPr/>
        </p:nvSpPr>
        <p:spPr>
          <a:xfrm>
            <a:off x="6339840" y="4759963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24625E-0D14-EA70-B8B8-F3DB2E2A2788}"/>
              </a:ext>
            </a:extLst>
          </p:cNvPr>
          <p:cNvSpPr/>
          <p:nvPr/>
        </p:nvSpPr>
        <p:spPr>
          <a:xfrm>
            <a:off x="9098280" y="4759963"/>
            <a:ext cx="2501900" cy="168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D7BEBB-5E90-A642-B917-7923E8466AD7}"/>
              </a:ext>
            </a:extLst>
          </p:cNvPr>
          <p:cNvSpPr/>
          <p:nvPr/>
        </p:nvSpPr>
        <p:spPr>
          <a:xfrm>
            <a:off x="822960" y="2621280"/>
            <a:ext cx="236728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47AB51-9141-BCC6-3F3E-6DF076C237D8}"/>
              </a:ext>
            </a:extLst>
          </p:cNvPr>
          <p:cNvSpPr/>
          <p:nvPr/>
        </p:nvSpPr>
        <p:spPr>
          <a:xfrm>
            <a:off x="3581400" y="2621280"/>
            <a:ext cx="236728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F33821-7FE3-757B-9404-3D2598D585B3}"/>
              </a:ext>
            </a:extLst>
          </p:cNvPr>
          <p:cNvSpPr/>
          <p:nvPr/>
        </p:nvSpPr>
        <p:spPr>
          <a:xfrm>
            <a:off x="6339840" y="2621280"/>
            <a:ext cx="25019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E833F8-861F-4509-1928-396784BEA44E}"/>
              </a:ext>
            </a:extLst>
          </p:cNvPr>
          <p:cNvSpPr/>
          <p:nvPr/>
        </p:nvSpPr>
        <p:spPr>
          <a:xfrm>
            <a:off x="822960" y="4450996"/>
            <a:ext cx="236728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18B2BE-4033-D69C-1AC4-E5163CDCAF96}"/>
              </a:ext>
            </a:extLst>
          </p:cNvPr>
          <p:cNvSpPr/>
          <p:nvPr/>
        </p:nvSpPr>
        <p:spPr>
          <a:xfrm>
            <a:off x="3581400" y="4450996"/>
            <a:ext cx="236728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766B91-D69F-8958-D55C-13BE0AD876D1}"/>
              </a:ext>
            </a:extLst>
          </p:cNvPr>
          <p:cNvSpPr/>
          <p:nvPr/>
        </p:nvSpPr>
        <p:spPr>
          <a:xfrm>
            <a:off x="6339840" y="4450996"/>
            <a:ext cx="25019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620AE8-E7DD-74CB-C3DD-3917D1796935}"/>
              </a:ext>
            </a:extLst>
          </p:cNvPr>
          <p:cNvSpPr/>
          <p:nvPr/>
        </p:nvSpPr>
        <p:spPr>
          <a:xfrm>
            <a:off x="9098280" y="4450996"/>
            <a:ext cx="25019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1695AA-5FEA-7D96-7B05-1CC3D8770DAB}"/>
              </a:ext>
            </a:extLst>
          </p:cNvPr>
          <p:cNvSpPr/>
          <p:nvPr/>
        </p:nvSpPr>
        <p:spPr>
          <a:xfrm>
            <a:off x="822960" y="6132205"/>
            <a:ext cx="2367280" cy="30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167056-684A-7973-E297-9AB4838FBC19}"/>
              </a:ext>
            </a:extLst>
          </p:cNvPr>
          <p:cNvSpPr/>
          <p:nvPr/>
        </p:nvSpPr>
        <p:spPr>
          <a:xfrm>
            <a:off x="6339840" y="6132205"/>
            <a:ext cx="2501900" cy="308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D5BFC3-098E-3452-C5F1-FD3E72044E96}"/>
              </a:ext>
            </a:extLst>
          </p:cNvPr>
          <p:cNvSpPr/>
          <p:nvPr/>
        </p:nvSpPr>
        <p:spPr>
          <a:xfrm>
            <a:off x="9098280" y="6132205"/>
            <a:ext cx="2501900" cy="308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5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DF2C-1930-4FA2-9E77-F29A413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1782-7FCC-401F-8CC8-87284B20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4599-490E-4D3D-A399-4C15E7B1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8B80-C6F2-494F-89CA-743713A8CBCD}" type="slidenum">
              <a:rPr lang="en-US" smtClean="0"/>
              <a:t>12</a:t>
            </a:fld>
            <a:endParaRPr lang="en-US" dirty="0"/>
          </a:p>
        </p:txBody>
      </p:sp>
      <p:pic>
        <p:nvPicPr>
          <p:cNvPr id="4098" name="Picture 2" descr="Personality Sunburst Chart">
            <a:extLst>
              <a:ext uri="{FF2B5EF4-FFF2-40B4-BE49-F238E27FC236}">
                <a16:creationId xmlns:a16="http://schemas.microsoft.com/office/drawing/2014/main" id="{E4085382-B184-4789-A4B8-4F0FE628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40" y="906484"/>
            <a:ext cx="5397046" cy="554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D7770-B5FD-4EDA-9134-0F26FA544010}"/>
              </a:ext>
            </a:extLst>
          </p:cNvPr>
          <p:cNvSpPr txBox="1"/>
          <p:nvPr/>
        </p:nvSpPr>
        <p:spPr>
          <a:xfrm rot="5400000">
            <a:off x="10308032" y="2797970"/>
            <a:ext cx="35524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https://www.npmjs.com/package/personality-sunburst-chart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0C5AF-099E-BCC6-FB7E-F9902E8E753D}"/>
              </a:ext>
            </a:extLst>
          </p:cNvPr>
          <p:cNvSpPr txBox="1"/>
          <p:nvPr/>
        </p:nvSpPr>
        <p:spPr>
          <a:xfrm>
            <a:off x="155909" y="5771575"/>
            <a:ext cx="3627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Sunburst Chart</a:t>
            </a:r>
          </a:p>
        </p:txBody>
      </p:sp>
    </p:spTree>
    <p:extLst>
      <p:ext uri="{BB962C8B-B14F-4D97-AF65-F5344CB8AC3E}">
        <p14:creationId xmlns:p14="http://schemas.microsoft.com/office/powerpoint/2010/main" val="29138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0FE0-7568-4CCC-A78D-266E0058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D54BA-5302-4061-A55C-1632DE25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56F06-2CC3-400D-B3CC-86AB4BFE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8B80-C6F2-494F-89CA-743713A8CBCD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59FF34-1E11-43EB-A9B7-1E08C55A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25" y="1067984"/>
            <a:ext cx="8659950" cy="536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5FA15-3754-4D74-85EB-6222C0BBC337}"/>
              </a:ext>
            </a:extLst>
          </p:cNvPr>
          <p:cNvSpPr txBox="1"/>
          <p:nvPr/>
        </p:nvSpPr>
        <p:spPr>
          <a:xfrm>
            <a:off x="1771558" y="6335313"/>
            <a:ext cx="17895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https://tfl.gov.uk/maps/track</a:t>
            </a:r>
          </a:p>
        </p:txBody>
      </p:sp>
    </p:spTree>
    <p:extLst>
      <p:ext uri="{BB962C8B-B14F-4D97-AF65-F5344CB8AC3E}">
        <p14:creationId xmlns:p14="http://schemas.microsoft.com/office/powerpoint/2010/main" val="261270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3F9B-7A64-432E-87AF-99B44620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1D15C-AF65-4C4E-8CDC-AD678743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FE33-1238-4168-81A7-6E4F394A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8B80-C6F2-494F-89CA-743713A8CBCD}" type="slidenum">
              <a:rPr lang="en-US" smtClean="0"/>
              <a:t>14</a:t>
            </a:fld>
            <a:endParaRPr lang="en-US" dirty="0"/>
          </a:p>
        </p:txBody>
      </p:sp>
      <p:pic>
        <p:nvPicPr>
          <p:cNvPr id="5124" name="Picture 4" descr="magnetic resonance images of brains in mri scans - stock photo">
            <a:extLst>
              <a:ext uri="{FF2B5EF4-FFF2-40B4-BE49-F238E27FC236}">
                <a16:creationId xmlns:a16="http://schemas.microsoft.com/office/drawing/2014/main" id="{1D256C50-9939-4F43-846A-826392A1B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84" y="1044649"/>
            <a:ext cx="8053832" cy="540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16E3D-0440-407A-B372-8D3A6B2B7DD1}"/>
              </a:ext>
            </a:extLst>
          </p:cNvPr>
          <p:cNvSpPr txBox="1"/>
          <p:nvPr/>
        </p:nvSpPr>
        <p:spPr>
          <a:xfrm rot="5400000">
            <a:off x="8006355" y="4303453"/>
            <a:ext cx="4479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https://vitalsustenance.com/2017/02/08/mri-brain-scan-elevated-prolactin/</a:t>
            </a:r>
          </a:p>
        </p:txBody>
      </p:sp>
    </p:spTree>
    <p:extLst>
      <p:ext uri="{BB962C8B-B14F-4D97-AF65-F5344CB8AC3E}">
        <p14:creationId xmlns:p14="http://schemas.microsoft.com/office/powerpoint/2010/main" val="125206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3818-41A3-4B43-9D0C-FACCDF6B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D0265-BD5A-4A60-A8B6-9B65A3FF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21EE0-085E-4333-B68C-9D3A8756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8B80-C6F2-494F-89CA-743713A8CBCD}" type="slidenum">
              <a:rPr lang="en-US" smtClean="0"/>
              <a:t>15</a:t>
            </a:fld>
            <a:endParaRPr lang="en-US" dirty="0"/>
          </a:p>
        </p:txBody>
      </p:sp>
      <p:pic>
        <p:nvPicPr>
          <p:cNvPr id="3076" name="Picture 4" descr="bad data visualization example">
            <a:extLst>
              <a:ext uri="{FF2B5EF4-FFF2-40B4-BE49-F238E27FC236}">
                <a16:creationId xmlns:a16="http://schemas.microsoft.com/office/drawing/2014/main" id="{6CD0BB11-6810-40D4-91D0-064D75B93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5926" b="3260"/>
          <a:stretch/>
        </p:blipFill>
        <p:spPr bwMode="auto">
          <a:xfrm>
            <a:off x="2260600" y="1036511"/>
            <a:ext cx="7670800" cy="554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A248-080F-9125-89E3-D9913742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Vis is Important?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EFCB5-87E7-3B38-F478-866ADEF7F5F9}"/>
              </a:ext>
            </a:extLst>
          </p:cNvPr>
          <p:cNvSpPr txBox="1"/>
          <p:nvPr/>
        </p:nvSpPr>
        <p:spPr>
          <a:xfrm rot="5400000">
            <a:off x="9815568" y="4481569"/>
            <a:ext cx="4414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 generated by Arham Muslim using Tableau Desktop </a:t>
            </a:r>
          </a:p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Source: https://cricsheet.org/downloads/</a:t>
            </a:r>
            <a:endParaRPr lang="LID4096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3AB27A-68F9-C2CE-1A63-B631B2D0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5" y="2884475"/>
            <a:ext cx="10947790" cy="358929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D2D85C5-7459-8060-FA33-FB5C030F9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55764"/>
              </p:ext>
            </p:extLst>
          </p:nvPr>
        </p:nvGraphicFramePr>
        <p:xfrm>
          <a:off x="754110" y="1445372"/>
          <a:ext cx="10563705" cy="1208120"/>
        </p:xfrm>
        <a:graphic>
          <a:graphicData uri="http://schemas.openxmlformats.org/drawingml/2006/table">
            <a:tbl>
              <a:tblPr/>
              <a:tblGrid>
                <a:gridCol w="1174038">
                  <a:extLst>
                    <a:ext uri="{9D8B030D-6E8A-4147-A177-3AD203B41FA5}">
                      <a16:colId xmlns:a16="http://schemas.microsoft.com/office/drawing/2014/main" val="2566735478"/>
                    </a:ext>
                  </a:extLst>
                </a:gridCol>
                <a:gridCol w="219694">
                  <a:extLst>
                    <a:ext uri="{9D8B030D-6E8A-4147-A177-3AD203B41FA5}">
                      <a16:colId xmlns:a16="http://schemas.microsoft.com/office/drawing/2014/main" val="3052276509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36720095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132500263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36869972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018835308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112122796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21740132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299312205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97055139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93561672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43178116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03999100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3976304429"/>
                    </a:ext>
                  </a:extLst>
                </a:gridCol>
                <a:gridCol w="254168">
                  <a:extLst>
                    <a:ext uri="{9D8B030D-6E8A-4147-A177-3AD203B41FA5}">
                      <a16:colId xmlns:a16="http://schemas.microsoft.com/office/drawing/2014/main" val="346644750"/>
                    </a:ext>
                  </a:extLst>
                </a:gridCol>
                <a:gridCol w="201726">
                  <a:extLst>
                    <a:ext uri="{9D8B030D-6E8A-4147-A177-3AD203B41FA5}">
                      <a16:colId xmlns:a16="http://schemas.microsoft.com/office/drawing/2014/main" val="1860321575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282864518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090908736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65427550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15974982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242171625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144102981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679757903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072521074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637259017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409055459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730359212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4192645871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27166123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90842020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940000384"/>
                    </a:ext>
                  </a:extLst>
                </a:gridCol>
              </a:tblGrid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970963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 Runs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132378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 Wickets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418646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Pakistan Runs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965214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Pakistan Wickets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5195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C9942-4E1F-B53C-A387-60DA349C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3167F-3E58-9409-6F6F-0B4C4FCB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F7D5-3C2A-FB91-7A37-89C07C42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717B-3A55-364A-8589-41BD56B29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Data/Information Quickly &amp; Effectively</a:t>
            </a:r>
          </a:p>
          <a:p>
            <a:endParaRPr lang="en-US" dirty="0"/>
          </a:p>
          <a:p>
            <a:r>
              <a:rPr lang="en-US" dirty="0"/>
              <a:t>Make Sense of Big and Complicated Data</a:t>
            </a:r>
          </a:p>
          <a:p>
            <a:pPr lvl="1"/>
            <a:r>
              <a:rPr lang="en-US" dirty="0"/>
              <a:t>Exploratory Data Analysis (EDA)</a:t>
            </a:r>
          </a:p>
          <a:p>
            <a:endParaRPr lang="en-US" dirty="0"/>
          </a:p>
          <a:p>
            <a:r>
              <a:rPr lang="en-US" dirty="0"/>
              <a:t>Increase Interest and Engagement with Data</a:t>
            </a:r>
          </a:p>
          <a:p>
            <a:endParaRPr lang="en-US" dirty="0"/>
          </a:p>
          <a:p>
            <a:r>
              <a:rPr lang="en-US" dirty="0"/>
              <a:t>Faster Decision Making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BE822-EFB1-5ACF-8BC1-6A75C8C4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7DB45-AF74-3EF2-FB0C-6F33693C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B092F1-5C5E-88C7-5C77-C5628870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800" y="3261095"/>
            <a:ext cx="3221680" cy="32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4613-E1B0-4E2B-A93A-7F1BCA5D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697F-A4FC-4010-8641-FAD1E135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refers to the </a:t>
            </a:r>
            <a:r>
              <a:rPr lang="en-US" i="1" dirty="0"/>
              <a:t>critical process of performing initial investigations on data</a:t>
            </a:r>
          </a:p>
          <a:p>
            <a:pPr lvl="4"/>
            <a:endParaRPr lang="en-US" dirty="0"/>
          </a:p>
          <a:p>
            <a:r>
              <a:rPr lang="en-US" altLang="en-US" dirty="0"/>
              <a:t>An approach/philosophy for data analysis that employs a variety of techniques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Graphical representations</a:t>
            </a:r>
          </a:p>
          <a:p>
            <a:pPr lvl="1"/>
            <a:endParaRPr lang="en-US" dirty="0"/>
          </a:p>
          <a:p>
            <a:r>
              <a:rPr lang="en-US" dirty="0"/>
              <a:t>Not a formal process with a strict set of rules</a:t>
            </a:r>
          </a:p>
          <a:p>
            <a:r>
              <a:rPr lang="en-US" dirty="0"/>
              <a:t>More of an art than a science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5653-E02C-40C6-BB6F-74FD0BC7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14BB7-0D2C-4594-A6B6-B10485D5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9CEED001-9F81-465E-87F5-23ED8A66B4D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8E9D14-18A9-15C0-E59E-B2FB15D1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48" y="3860800"/>
            <a:ext cx="5005552" cy="26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3B56FA-4A73-B903-3164-53100A6DEC7E}"/>
              </a:ext>
            </a:extLst>
          </p:cNvPr>
          <p:cNvSpPr txBox="1"/>
          <p:nvPr/>
        </p:nvSpPr>
        <p:spPr>
          <a:xfrm>
            <a:off x="2178933" y="3350728"/>
            <a:ext cx="500555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(mean, median, standard deviation, …)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32FD0-2F1D-ADDF-D5FE-759A6904CF05}"/>
              </a:ext>
            </a:extLst>
          </p:cNvPr>
          <p:cNvSpPr txBox="1"/>
          <p:nvPr/>
        </p:nvSpPr>
        <p:spPr>
          <a:xfrm>
            <a:off x="4288218" y="3744779"/>
            <a:ext cx="193390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(mostly used)</a:t>
            </a:r>
          </a:p>
        </p:txBody>
      </p:sp>
    </p:spTree>
    <p:extLst>
      <p:ext uri="{BB962C8B-B14F-4D97-AF65-F5344CB8AC3E}">
        <p14:creationId xmlns:p14="http://schemas.microsoft.com/office/powerpoint/2010/main" val="369934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520A-F8CC-4FDF-B3BA-2CEC33A2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EDA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25B15-6CF6-42A0-930F-A7B377CD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F7C2A-7F00-4F8F-82EA-747138DD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D001-9F81-465E-87F5-23ED8A66B4D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8310C-EA54-C733-B5B4-BD9416BF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6" y="1580989"/>
            <a:ext cx="1699407" cy="1036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C381C-A677-BBFA-1EBB-7AA04BED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32" y="2774230"/>
            <a:ext cx="1120237" cy="3055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6C01C-4CD0-E4C1-F0C9-3670D1FFE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82" y="3575786"/>
            <a:ext cx="1470787" cy="2232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419C30-1C48-2869-2057-254ED0A6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864" y="2613225"/>
            <a:ext cx="2606266" cy="3307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11320C-6BD1-802F-5A6B-13E09CC35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25" y="3484382"/>
            <a:ext cx="3033023" cy="228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D39E9-0561-8A47-B7F5-99827EC48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68" y="3583419"/>
            <a:ext cx="1539373" cy="2080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FA085D-95CB-0095-100F-619FE16C6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7930" y="1625831"/>
            <a:ext cx="2644369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22C5-2A29-43F3-AE13-D0730881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– Dr. Arham Muslim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CB87-7529-4B4D-8EFF-AD22D02C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Educational Background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Professional Experience</a:t>
            </a:r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69FBA-2FA5-4CC1-8CEC-3E0CD15F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6E13F-F154-48FD-9CD2-77E8EC76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D5050D-C9F9-4067-B16F-10ECD838B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20346"/>
              </p:ext>
            </p:extLst>
          </p:nvPr>
        </p:nvGraphicFramePr>
        <p:xfrm>
          <a:off x="828969" y="1812736"/>
          <a:ext cx="10534057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6064">
                  <a:extLst>
                    <a:ext uri="{9D8B030D-6E8A-4147-A177-3AD203B41FA5}">
                      <a16:colId xmlns:a16="http://schemas.microsoft.com/office/drawing/2014/main" val="2875932876"/>
                    </a:ext>
                  </a:extLst>
                </a:gridCol>
                <a:gridCol w="4040965">
                  <a:extLst>
                    <a:ext uri="{9D8B030D-6E8A-4147-A177-3AD203B41FA5}">
                      <a16:colId xmlns:a16="http://schemas.microsoft.com/office/drawing/2014/main" val="323015520"/>
                    </a:ext>
                  </a:extLst>
                </a:gridCol>
                <a:gridCol w="2633514">
                  <a:extLst>
                    <a:ext uri="{9D8B030D-6E8A-4147-A177-3AD203B41FA5}">
                      <a16:colId xmlns:a16="http://schemas.microsoft.com/office/drawing/2014/main" val="128945821"/>
                    </a:ext>
                  </a:extLst>
                </a:gridCol>
                <a:gridCol w="2633514">
                  <a:extLst>
                    <a:ext uri="{9D8B030D-6E8A-4147-A177-3AD203B41FA5}">
                      <a16:colId xmlns:a16="http://schemas.microsoft.com/office/drawing/2014/main" val="4085379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03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Ph.D.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RWTH Aachen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7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M.Sc.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Software Systems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RWTH Aachen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501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B.Sc.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Software Engineering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UET Taxila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Pakistan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544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8C3BC93-4A3E-453F-AFBA-44ABFBC5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59810"/>
              </p:ext>
            </p:extLst>
          </p:nvPr>
        </p:nvGraphicFramePr>
        <p:xfrm>
          <a:off x="585420" y="4105335"/>
          <a:ext cx="11021154" cy="237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39354">
                  <a:extLst>
                    <a:ext uri="{9D8B030D-6E8A-4147-A177-3AD203B41FA5}">
                      <a16:colId xmlns:a16="http://schemas.microsoft.com/office/drawing/2014/main" val="287593287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2301552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2894582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085379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20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Assistant Professor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Joined Aug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Pakistan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7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Senior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University of Duisburg-Essen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50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Research Assistant / Software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RWTH Aachen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5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Software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Fraunhofer 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Software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Zultec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Saudi Arabia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5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0E89-3AA8-4131-A51A-D63B639F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/>
          </a:bodyPr>
          <a:lstStyle/>
          <a:p>
            <a:r>
              <a:rPr lang="en-US" altLang="en-US" dirty="0"/>
              <a:t>Classification of EDA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C7019D-8F28-4C19-9A2B-40879CC9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Univariate Analysis</a:t>
            </a:r>
          </a:p>
          <a:p>
            <a:pPr lvl="1"/>
            <a:r>
              <a:rPr lang="en-US" dirty="0"/>
              <a:t>Get a deeper understanding of each attribute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Looks at one variable (data column) at a time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Helps with detection of details of attributes in the data:</a:t>
            </a:r>
          </a:p>
          <a:p>
            <a:pPr lvl="2"/>
            <a:r>
              <a:rPr lang="en-US" dirty="0"/>
              <a:t>Centrality (i.e., mean, median, and mode)</a:t>
            </a:r>
          </a:p>
          <a:p>
            <a:pPr lvl="2"/>
            <a:r>
              <a:rPr lang="en-US" dirty="0"/>
              <a:t>Distribution (i.e., range, variance, standard deviation, skewness, and kurtosis) of attributes in the data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Also used to identify missing values or outliers in a dataset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Available idioms</a:t>
            </a:r>
          </a:p>
          <a:p>
            <a:pPr lvl="2"/>
            <a:r>
              <a:rPr lang="en-US" dirty="0"/>
              <a:t>Histogram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B9E0C-E088-4709-9EFB-B614C136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5435-E4E4-4B19-91FA-A52FB6FF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9CEED001-9F81-465E-87F5-23ED8A66B4D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630685D-FD05-201C-2FA1-BB932DBA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55" y="4107550"/>
            <a:ext cx="4278481" cy="275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44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0E89-3AA8-4131-A51A-D63B639F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>
            <a:normAutofit/>
          </a:bodyPr>
          <a:lstStyle/>
          <a:p>
            <a:r>
              <a:rPr lang="en-US" altLang="en-US"/>
              <a:t>Classification of EDA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C7019D-8F28-4C19-9A2B-40879CC9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1319212"/>
            <a:ext cx="11493500" cy="5447981"/>
          </a:xfrm>
        </p:spPr>
        <p:txBody>
          <a:bodyPr>
            <a:normAutofit/>
          </a:bodyPr>
          <a:lstStyle/>
          <a:p>
            <a:r>
              <a:rPr lang="en-US" dirty="0"/>
              <a:t>Multivariate Analysis</a:t>
            </a:r>
          </a:p>
          <a:p>
            <a:pPr lvl="1"/>
            <a:r>
              <a:rPr lang="en-US" dirty="0"/>
              <a:t>Understand the relationships among different attributes in the dataset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Generate optimal feature combinations for subsequent analysis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Bivariate analysis needs to be performed prior to multivariate analysis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Available idioms</a:t>
            </a:r>
          </a:p>
          <a:p>
            <a:pPr lvl="2"/>
            <a:r>
              <a:rPr lang="en-US" dirty="0"/>
              <a:t>Bivariate Analysis </a:t>
            </a:r>
          </a:p>
          <a:p>
            <a:pPr lvl="3"/>
            <a:r>
              <a:rPr lang="en-US" dirty="0"/>
              <a:t>Scatterplot, Bar Chart, </a:t>
            </a:r>
          </a:p>
          <a:p>
            <a:pPr marL="1371600" lvl="3" indent="0">
              <a:buNone/>
            </a:pPr>
            <a:r>
              <a:rPr lang="en-US" dirty="0"/>
              <a:t>    Line Chart, Box plot</a:t>
            </a:r>
          </a:p>
          <a:p>
            <a:pPr lvl="2"/>
            <a:r>
              <a:rPr lang="en-US" dirty="0"/>
              <a:t>Multivariate Analysis</a:t>
            </a:r>
          </a:p>
          <a:p>
            <a:pPr lvl="3"/>
            <a:r>
              <a:rPr lang="en-US" dirty="0"/>
              <a:t>Parallel coordinates</a:t>
            </a:r>
          </a:p>
          <a:p>
            <a:pPr lvl="3"/>
            <a:r>
              <a:rPr lang="en-US" dirty="0"/>
              <a:t>Small multiples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B9E0C-E088-4709-9EFB-B614C136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/>
              <a:t>Data Visualization - Introduction and Motivation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5435-E4E4-4B19-91FA-A52FB6FF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9CEED001-9F81-465E-87F5-23ED8A66B4D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524E5C-94B6-CC1D-ACB8-7123D0092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67" y="3471468"/>
            <a:ext cx="4522599" cy="29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A60A63-B0F4-FD8E-675E-09879659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80" y="3555892"/>
            <a:ext cx="3110345" cy="311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InfoVis - Definition</a:t>
            </a:r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Computer-based visualization provides visual representations of datasets designed to help people carry out tasks more effectively </a:t>
            </a:r>
            <a:r>
              <a:rPr lang="en-US" sz="1600" dirty="0"/>
              <a:t>(</a:t>
            </a:r>
            <a:r>
              <a:rPr lang="en-US" sz="1600" dirty="0" err="1"/>
              <a:t>Munzner</a:t>
            </a:r>
            <a:r>
              <a:rPr lang="en-US" sz="1600" dirty="0"/>
              <a:t>)</a:t>
            </a:r>
            <a:endParaRPr lang="en-US" dirty="0"/>
          </a:p>
          <a:p>
            <a:pPr lvl="4"/>
            <a:endParaRPr lang="en-US" dirty="0"/>
          </a:p>
          <a:p>
            <a:r>
              <a:rPr lang="en-US" altLang="en-US" dirty="0"/>
              <a:t>Rationale behind different aspects of this definition</a:t>
            </a:r>
          </a:p>
          <a:p>
            <a:pPr lvl="1"/>
            <a:r>
              <a:rPr lang="en-US" altLang="en-US" dirty="0"/>
              <a:t>Human in the loop</a:t>
            </a:r>
          </a:p>
          <a:p>
            <a:pPr lvl="1"/>
            <a:r>
              <a:rPr lang="en-US" altLang="en-US" dirty="0"/>
              <a:t>Computer in the loop</a:t>
            </a:r>
          </a:p>
          <a:p>
            <a:pPr lvl="1"/>
            <a:r>
              <a:rPr lang="en-US" altLang="en-US" dirty="0"/>
              <a:t>Dependency on vision</a:t>
            </a:r>
          </a:p>
          <a:p>
            <a:pPr lvl="1"/>
            <a:r>
              <a:rPr lang="en-US" altLang="en-US" dirty="0"/>
              <a:t>Visual representation</a:t>
            </a:r>
          </a:p>
          <a:p>
            <a:pPr lvl="1"/>
            <a:r>
              <a:rPr lang="en-US" altLang="en-US" dirty="0"/>
              <a:t>Represent all the data</a:t>
            </a:r>
          </a:p>
          <a:p>
            <a:pPr lvl="1"/>
            <a:r>
              <a:rPr lang="en-US" altLang="en-US" dirty="0"/>
              <a:t>Focus on tasks and effectiveness</a:t>
            </a:r>
          </a:p>
          <a:p>
            <a:pPr lvl="2"/>
            <a:r>
              <a:rPr lang="en-US" altLang="en-US" dirty="0"/>
              <a:t>How to get user requirements?</a:t>
            </a:r>
          </a:p>
          <a:p>
            <a:pPr lvl="3"/>
            <a:endParaRPr lang="en-US" altLang="en-US" dirty="0"/>
          </a:p>
          <a:p>
            <a:r>
              <a:rPr lang="en-US" altLang="en-US" dirty="0"/>
              <a:t>Resource Limitations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9BF03-8B88-4295-879E-255912F55D5A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26BFF-8DB9-41B4-903A-5ABDA612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466" y="2306320"/>
            <a:ext cx="3535458" cy="41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 the loop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Visualization is suitable when there is a need to augment human capabilities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Human needs the details</a:t>
            </a:r>
          </a:p>
          <a:p>
            <a:pPr lvl="1"/>
            <a:r>
              <a:rPr lang="en-US" altLang="en-US" dirty="0"/>
              <a:t>Exploratory data analysis (EDA)</a:t>
            </a:r>
          </a:p>
          <a:p>
            <a:pPr lvl="4"/>
            <a:endParaRPr lang="en-US" altLang="en-US" dirty="0"/>
          </a:p>
          <a:p>
            <a:pPr lvl="1"/>
            <a:r>
              <a:rPr lang="en-US" altLang="en-US" dirty="0"/>
              <a:t>Present/explain known results to others</a:t>
            </a:r>
          </a:p>
          <a:p>
            <a:pPr lvl="4"/>
            <a:endParaRPr lang="en-US" altLang="en-US" dirty="0"/>
          </a:p>
          <a:p>
            <a:pPr lvl="1"/>
            <a:r>
              <a:rPr lang="en-US" altLang="en-US" dirty="0"/>
              <a:t>Steppingstone towards automation</a:t>
            </a:r>
          </a:p>
          <a:p>
            <a:pPr lvl="2"/>
            <a:r>
              <a:rPr lang="en-US" altLang="en-US" dirty="0"/>
              <a:t>Refine, debug, and set parameters of algorithm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8318-1395-44F7-90CD-21604D7CD21B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73732-10F5-47AF-B18F-88F8513C31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948058" y="3058140"/>
            <a:ext cx="2993571" cy="35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in the loop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Beyond human patience: scale to large datasets, support interactivity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C089A-3B8A-4016-B51D-3B4ACE83A878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314325" y="933450"/>
            <a:ext cx="116300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endParaRPr lang="en-US" altLang="en-US" sz="2100" b="1" dirty="0">
              <a:latin typeface="Rockwell" charset="0"/>
              <a:cs typeface="Rockwell" charset="0"/>
              <a:sym typeface="Rockwell" charset="0"/>
            </a:endParaRP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7" y="1783019"/>
            <a:ext cx="5416348" cy="470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5" y="1705324"/>
            <a:ext cx="4803694" cy="485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4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Dependency on Vision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Human visual system is high-bandwidth channel to brain</a:t>
            </a:r>
          </a:p>
          <a:p>
            <a:pPr lvl="1"/>
            <a:r>
              <a:rPr lang="en-US" altLang="en-US" dirty="0"/>
              <a:t>Overview possible</a:t>
            </a:r>
          </a:p>
          <a:p>
            <a:pPr lvl="2"/>
            <a:r>
              <a:rPr lang="en-US" altLang="en-US" dirty="0"/>
              <a:t>Subjective experience of seeing everything simultaneously</a:t>
            </a:r>
          </a:p>
          <a:p>
            <a:pPr lvl="3"/>
            <a:endParaRPr lang="en-US" altLang="en-US" dirty="0"/>
          </a:p>
          <a:p>
            <a:r>
              <a:rPr lang="en-US" altLang="en-US" dirty="0"/>
              <a:t>Sound: lower bandwidth to brain</a:t>
            </a:r>
          </a:p>
          <a:p>
            <a:pPr lvl="1"/>
            <a:r>
              <a:rPr lang="en-US" altLang="en-US" dirty="0"/>
              <a:t>Overview not supported</a:t>
            </a:r>
          </a:p>
          <a:p>
            <a:pPr lvl="2"/>
            <a:r>
              <a:rPr lang="en-US" altLang="en-US" dirty="0"/>
              <a:t>Subjective experience of sequential stream</a:t>
            </a:r>
          </a:p>
          <a:p>
            <a:pPr lvl="3"/>
            <a:endParaRPr lang="en-US" altLang="en-US" dirty="0"/>
          </a:p>
          <a:p>
            <a:r>
              <a:rPr lang="en-US" altLang="en-US" dirty="0"/>
              <a:t>Touch: not easy to record/replay information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570D-244A-401C-9F47-253F8776631A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F3CA3C5B-B002-4947-851B-7B143B9D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6832" y="3121202"/>
            <a:ext cx="4130736" cy="35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Visual Representation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Visual representation: replace cognition with perception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7EB84-EEA7-4C3C-9EA9-231569633A5C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B8FA7-7410-33EE-9361-056D5C57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37" y="3496909"/>
            <a:ext cx="9107250" cy="298586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03EC9E-8F69-2C08-AA34-6AA7ED24F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987995"/>
              </p:ext>
            </p:extLst>
          </p:nvPr>
        </p:nvGraphicFramePr>
        <p:xfrm>
          <a:off x="754110" y="2058435"/>
          <a:ext cx="10563705" cy="1208120"/>
        </p:xfrm>
        <a:graphic>
          <a:graphicData uri="http://schemas.openxmlformats.org/drawingml/2006/table">
            <a:tbl>
              <a:tblPr/>
              <a:tblGrid>
                <a:gridCol w="1174038">
                  <a:extLst>
                    <a:ext uri="{9D8B030D-6E8A-4147-A177-3AD203B41FA5}">
                      <a16:colId xmlns:a16="http://schemas.microsoft.com/office/drawing/2014/main" val="2566735478"/>
                    </a:ext>
                  </a:extLst>
                </a:gridCol>
                <a:gridCol w="219694">
                  <a:extLst>
                    <a:ext uri="{9D8B030D-6E8A-4147-A177-3AD203B41FA5}">
                      <a16:colId xmlns:a16="http://schemas.microsoft.com/office/drawing/2014/main" val="3052276509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36720095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132500263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36869972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018835308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112122796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21740132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2299312205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497055139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93561672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431781160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1039991004"/>
                    </a:ext>
                  </a:extLst>
                </a:gridCol>
                <a:gridCol w="286562">
                  <a:extLst>
                    <a:ext uri="{9D8B030D-6E8A-4147-A177-3AD203B41FA5}">
                      <a16:colId xmlns:a16="http://schemas.microsoft.com/office/drawing/2014/main" val="3976304429"/>
                    </a:ext>
                  </a:extLst>
                </a:gridCol>
                <a:gridCol w="254168">
                  <a:extLst>
                    <a:ext uri="{9D8B030D-6E8A-4147-A177-3AD203B41FA5}">
                      <a16:colId xmlns:a16="http://schemas.microsoft.com/office/drawing/2014/main" val="346644750"/>
                    </a:ext>
                  </a:extLst>
                </a:gridCol>
                <a:gridCol w="201726">
                  <a:extLst>
                    <a:ext uri="{9D8B030D-6E8A-4147-A177-3AD203B41FA5}">
                      <a16:colId xmlns:a16="http://schemas.microsoft.com/office/drawing/2014/main" val="1860321575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282864518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090908736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65427550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15974982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242171625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144102981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679757903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072521074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637259017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409055459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730359212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4192645871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27166123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3908420200"/>
                    </a:ext>
                  </a:extLst>
                </a:gridCol>
                <a:gridCol w="351689">
                  <a:extLst>
                    <a:ext uri="{9D8B030D-6E8A-4147-A177-3AD203B41FA5}">
                      <a16:colId xmlns:a16="http://schemas.microsoft.com/office/drawing/2014/main" val="1940000384"/>
                    </a:ext>
                  </a:extLst>
                </a:gridCol>
              </a:tblGrid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970963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 Runs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132378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 Wickets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418646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Pakistan Runs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965214"/>
                  </a:ext>
                </a:extLst>
              </a:tr>
              <a:tr h="241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Pakistan Wickets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endParaRPr lang="en-P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K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51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3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Represent All the Data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Summaries lose information and hide the true structure of the dataset, details matter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0497D-D861-46C3-A2DD-10D2537B0B44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27" y="2671371"/>
            <a:ext cx="4444032" cy="31483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14422" y="5221652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u="none"/>
            </a:pPr>
            <a:r>
              <a:rPr lang="en-US" sz="2400" dirty="0">
                <a:solidFill>
                  <a:schemeClr val="tx1"/>
                </a:solidFill>
              </a:rPr>
              <a:t>Same stats, different graphs</a:t>
            </a:r>
            <a:endParaRPr lang="en-US" sz="24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5D427E-4538-9C5D-CA06-2A2338977493}"/>
              </a:ext>
            </a:extLst>
          </p:cNvPr>
          <p:cNvGrpSpPr/>
          <p:nvPr/>
        </p:nvGrpSpPr>
        <p:grpSpPr>
          <a:xfrm>
            <a:off x="7583827" y="2671371"/>
            <a:ext cx="2694666" cy="2317614"/>
            <a:chOff x="7407690" y="3043756"/>
            <a:chExt cx="2694666" cy="2317614"/>
          </a:xfrm>
        </p:grpSpPr>
        <p:sp>
          <p:nvSpPr>
            <p:cNvPr id="20526" name="Rectangle 46"/>
            <p:cNvSpPr>
              <a:spLocks/>
            </p:cNvSpPr>
            <p:nvPr/>
          </p:nvSpPr>
          <p:spPr bwMode="auto">
            <a:xfrm>
              <a:off x="7666295" y="3043756"/>
              <a:ext cx="21774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lvl="1" algn="ctr"/>
              <a:r>
                <a:rPr lang="en-US" altLang="en-US" sz="2000" dirty="0">
                  <a:latin typeface="+mn-lt"/>
                  <a:cs typeface="Gill Sans" charset="0"/>
                </a:rPr>
                <a:t> </a:t>
              </a:r>
              <a:r>
                <a:rPr lang="en-US" altLang="en-US" sz="2000" dirty="0" err="1">
                  <a:latin typeface="+mn-lt"/>
                  <a:cs typeface="Gill Sans" charset="0"/>
                </a:rPr>
                <a:t>Anscombe’s</a:t>
              </a:r>
              <a:r>
                <a:rPr lang="en-US" altLang="en-US" sz="2000" dirty="0">
                  <a:latin typeface="+mn-lt"/>
                  <a:cs typeface="Gill Sans" charset="0"/>
                </a:rPr>
                <a:t> Quartet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728F2D-256B-9F15-3E0B-3013E018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690" y="3379998"/>
              <a:ext cx="2694666" cy="1981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9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Focus on Tasks and Effectiveness</a:t>
            </a:r>
            <a:endParaRPr lang="en-US" altLang="en-US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vis tool that serves well for one task can be poorly suited for another</a:t>
            </a:r>
          </a:p>
          <a:p>
            <a:pPr lvl="1"/>
            <a:r>
              <a:rPr lang="en-US" altLang="en-US" dirty="0"/>
              <a:t>E.g., Identify exact value vs. Part to whole relation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Effectiveness: defining the right vis to support user tasks</a:t>
            </a:r>
          </a:p>
          <a:p>
            <a:pPr lvl="1"/>
            <a:r>
              <a:rPr lang="en-US" altLang="en-US" dirty="0"/>
              <a:t>“It’s not just about making pretty pictures”</a:t>
            </a:r>
          </a:p>
          <a:p>
            <a:pPr lvl="1"/>
            <a:r>
              <a:rPr lang="en-US" altLang="en-US" dirty="0"/>
              <a:t>Design vis based on </a:t>
            </a:r>
            <a:r>
              <a:rPr lang="en-US" altLang="en-US" b="1" dirty="0"/>
              <a:t>user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8857-D732-4D8D-B19A-85D82ADBBC3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5" name="Picture 24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589D4878-21F0-1F5A-998D-B85E6B240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6668" y="3429000"/>
            <a:ext cx="6965332" cy="3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EB0CBB-3D9B-A042-ADEE-74276E9C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User Requirements?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A28F83-A5BA-44EB-9A85-5EFD51526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Thinking Process</a:t>
            </a:r>
          </a:p>
          <a:p>
            <a:pPr lvl="1"/>
            <a:r>
              <a:rPr lang="en-US" dirty="0"/>
              <a:t>An iterative, non-linear process which focuses on a collaboration between designers and end-users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F152CB-0D77-48F0-9E2C-5E324715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20090-D872-4B6B-99C2-84EE3013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066A3-2C36-4A66-8F46-AFB8311DD6B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9443-7836-4418-B3B7-D33CEB3042D2}"/>
              </a:ext>
            </a:extLst>
          </p:cNvPr>
          <p:cNvSpPr txBox="1"/>
          <p:nvPr/>
        </p:nvSpPr>
        <p:spPr>
          <a:xfrm rot="5400000">
            <a:off x="10095591" y="4380396"/>
            <a:ext cx="4008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https://www.justinmind.com/blog/design-thinking-process-ux-design/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66D58C-3E40-06D3-6C57-61D62713FA8F}"/>
              </a:ext>
            </a:extLst>
          </p:cNvPr>
          <p:cNvSpPr/>
          <p:nvPr/>
        </p:nvSpPr>
        <p:spPr>
          <a:xfrm>
            <a:off x="2578237" y="4053373"/>
            <a:ext cx="1117326" cy="11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b="1" dirty="0"/>
              <a:t>Empathize</a:t>
            </a:r>
            <a:endParaRPr lang="LID4096" sz="16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816569-7719-3E3D-102B-0A35F51A2815}"/>
              </a:ext>
            </a:extLst>
          </p:cNvPr>
          <p:cNvGrpSpPr/>
          <p:nvPr/>
        </p:nvGrpSpPr>
        <p:grpSpPr>
          <a:xfrm>
            <a:off x="5123241" y="4053373"/>
            <a:ext cx="1427678" cy="1117326"/>
            <a:chOff x="5152112" y="3974299"/>
            <a:chExt cx="1427678" cy="111732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629BDD-A132-BC55-1DAB-35A582CF67DC}"/>
                </a:ext>
              </a:extLst>
            </p:cNvPr>
            <p:cNvSpPr/>
            <p:nvPr/>
          </p:nvSpPr>
          <p:spPr>
            <a:xfrm>
              <a:off x="5462464" y="3974299"/>
              <a:ext cx="1117326" cy="111732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600" b="1" dirty="0"/>
                <a:t>Ideate</a:t>
              </a:r>
              <a:endParaRPr lang="LID4096" sz="1600" b="1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822073-1DC8-5743-8B62-DA4FE32E7136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>
            <a:xfrm>
              <a:off x="5152112" y="4532962"/>
              <a:ext cx="310352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1742E4-91A1-532D-B1E1-2322B9861A75}"/>
              </a:ext>
            </a:extLst>
          </p:cNvPr>
          <p:cNvGrpSpPr/>
          <p:nvPr/>
        </p:nvGrpSpPr>
        <p:grpSpPr>
          <a:xfrm>
            <a:off x="3135630" y="3558176"/>
            <a:ext cx="1987611" cy="1612523"/>
            <a:chOff x="3164501" y="3479102"/>
            <a:chExt cx="1987611" cy="161252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96C295-1A4F-B7B0-57B5-6D6E5857D60E}"/>
                </a:ext>
              </a:extLst>
            </p:cNvPr>
            <p:cNvSpPr/>
            <p:nvPr/>
          </p:nvSpPr>
          <p:spPr>
            <a:xfrm>
              <a:off x="4034786" y="3974299"/>
              <a:ext cx="1117326" cy="111732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600" b="1" dirty="0"/>
                <a:t>Define</a:t>
              </a:r>
              <a:endParaRPr lang="LID4096" sz="1600" b="1" dirty="0"/>
            </a:p>
          </p:txBody>
        </p: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CFB0DACA-43C0-EE36-94A3-9CC8A43A2FF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871990" y="3252840"/>
              <a:ext cx="12700" cy="1427678"/>
            </a:xfrm>
            <a:prstGeom prst="curvedConnector3">
              <a:avLst>
                <a:gd name="adj1" fmla="val 5300000"/>
              </a:avLst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7B2DD6-5F03-114A-9D4D-B93AADB1EF0D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724434" y="4522076"/>
              <a:ext cx="310352" cy="10886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1E0DD9-D866-D104-F36F-8C8EC85C9973}"/>
                </a:ext>
              </a:extLst>
            </p:cNvPr>
            <p:cNvSpPr txBox="1"/>
            <p:nvPr/>
          </p:nvSpPr>
          <p:spPr>
            <a:xfrm>
              <a:off x="3377677" y="3479102"/>
              <a:ext cx="100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Empathize to</a:t>
              </a:r>
            </a:p>
            <a:p>
              <a:pPr algn="ctr"/>
              <a:r>
                <a:rPr lang="en-US" sz="1200" dirty="0"/>
                <a:t>define the</a:t>
              </a:r>
            </a:p>
            <a:p>
              <a:pPr algn="ctr"/>
              <a:r>
                <a:rPr lang="en-US" sz="1200" dirty="0"/>
                <a:t>problem</a:t>
              </a:r>
              <a:endParaRPr lang="LID4096" sz="1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684B6F-B75D-86D5-89A1-3F3468981995}"/>
              </a:ext>
            </a:extLst>
          </p:cNvPr>
          <p:cNvGrpSpPr/>
          <p:nvPr/>
        </p:nvGrpSpPr>
        <p:grpSpPr>
          <a:xfrm>
            <a:off x="5960506" y="3217580"/>
            <a:ext cx="2855357" cy="826903"/>
            <a:chOff x="5989377" y="3138506"/>
            <a:chExt cx="2855357" cy="826903"/>
          </a:xfrm>
        </p:grpSpPr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FD2C7275-ACFC-5B76-0E17-B733CF5408B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410706" y="2531380"/>
              <a:ext cx="12700" cy="2855357"/>
            </a:xfrm>
            <a:prstGeom prst="curvedConnector3">
              <a:avLst>
                <a:gd name="adj1" fmla="val 7000031"/>
              </a:avLst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DB2120-005D-13A9-3390-3FC43DDF5696}"/>
                </a:ext>
              </a:extLst>
            </p:cNvPr>
            <p:cNvSpPr txBox="1"/>
            <p:nvPr/>
          </p:nvSpPr>
          <p:spPr>
            <a:xfrm>
              <a:off x="6655737" y="3138506"/>
              <a:ext cx="1588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Test creates new ideas for the project</a:t>
              </a:r>
              <a:endParaRPr lang="LID4096" sz="12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C1F52-B0C9-B957-29DA-8B77156856D1}"/>
              </a:ext>
            </a:extLst>
          </p:cNvPr>
          <p:cNvGrpSpPr/>
          <p:nvPr/>
        </p:nvGrpSpPr>
        <p:grpSpPr>
          <a:xfrm>
            <a:off x="5998606" y="4996048"/>
            <a:ext cx="1427678" cy="830997"/>
            <a:chOff x="6027477" y="4916974"/>
            <a:chExt cx="1427678" cy="830997"/>
          </a:xfrm>
        </p:grpSpPr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2A5FB1C9-5D51-4986-427D-9EE168E0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4966" y="4393026"/>
              <a:ext cx="12700" cy="1427678"/>
            </a:xfrm>
            <a:prstGeom prst="curvedConnector3">
              <a:avLst>
                <a:gd name="adj1" fmla="val 5040000"/>
              </a:avLst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E78761D-3969-19FA-EB6E-38630A0B824F}"/>
                </a:ext>
              </a:extLst>
            </p:cNvPr>
            <p:cNvSpPr txBox="1"/>
            <p:nvPr/>
          </p:nvSpPr>
          <p:spPr>
            <a:xfrm>
              <a:off x="6149706" y="4916974"/>
              <a:ext cx="11701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Learn from prototypes to spark new ideas</a:t>
              </a:r>
              <a:endParaRPr lang="LID4096" sz="12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5C40AB-4DAC-E690-F516-AE02EC5400F1}"/>
              </a:ext>
            </a:extLst>
          </p:cNvPr>
          <p:cNvGrpSpPr/>
          <p:nvPr/>
        </p:nvGrpSpPr>
        <p:grpSpPr>
          <a:xfrm>
            <a:off x="4570928" y="5171970"/>
            <a:ext cx="4283035" cy="1282050"/>
            <a:chOff x="4599799" y="5092896"/>
            <a:chExt cx="4283035" cy="1282050"/>
          </a:xfrm>
        </p:grpSpPr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8B4137D4-48AC-8AFF-C0AF-746463201B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4967" y="2957728"/>
              <a:ext cx="12700" cy="4283035"/>
            </a:xfrm>
            <a:prstGeom prst="curvedConnector3">
              <a:avLst>
                <a:gd name="adj1" fmla="val 10860000"/>
              </a:avLst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C9D70F-D429-FDBB-CB1F-DECEFB310267}"/>
                </a:ext>
              </a:extLst>
            </p:cNvPr>
            <p:cNvSpPr txBox="1"/>
            <p:nvPr/>
          </p:nvSpPr>
          <p:spPr>
            <a:xfrm>
              <a:off x="5738791" y="5913281"/>
              <a:ext cx="1898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Test reveals insights that redefine the problem</a:t>
              </a:r>
              <a:endParaRPr lang="LID4096" sz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F91273-71A1-5BC9-528C-F0CC4BEBD514}"/>
              </a:ext>
            </a:extLst>
          </p:cNvPr>
          <p:cNvGrpSpPr/>
          <p:nvPr/>
        </p:nvGrpSpPr>
        <p:grpSpPr>
          <a:xfrm>
            <a:off x="3053080" y="2416065"/>
            <a:ext cx="5839291" cy="1642778"/>
            <a:chOff x="3081951" y="2336991"/>
            <a:chExt cx="5839291" cy="1642778"/>
          </a:xfrm>
        </p:grpSpPr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20A24CE3-A75F-76A1-CA4C-BB590C83F3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91242" y="1049768"/>
              <a:ext cx="20710" cy="5839291"/>
            </a:xfrm>
            <a:prstGeom prst="curvedConnector3">
              <a:avLst>
                <a:gd name="adj1" fmla="val 8084249"/>
              </a:avLst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611774-D53A-D77E-D970-7B37B3250D49}"/>
                </a:ext>
              </a:extLst>
            </p:cNvPr>
            <p:cNvSpPr txBox="1"/>
            <p:nvPr/>
          </p:nvSpPr>
          <p:spPr>
            <a:xfrm>
              <a:off x="5213072" y="2336991"/>
              <a:ext cx="1567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Learn about users through testing</a:t>
              </a:r>
              <a:endParaRPr lang="LID4096" sz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C02241-4ECD-DE72-5950-725FB569FCDD}"/>
              </a:ext>
            </a:extLst>
          </p:cNvPr>
          <p:cNvGrpSpPr/>
          <p:nvPr/>
        </p:nvGrpSpPr>
        <p:grpSpPr>
          <a:xfrm>
            <a:off x="6550919" y="4053373"/>
            <a:ext cx="1416792" cy="1117326"/>
            <a:chOff x="6590676" y="3974299"/>
            <a:chExt cx="1416792" cy="111732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8FD4D2-E07B-7B9A-1903-56D0BF0C0B85}"/>
                </a:ext>
              </a:extLst>
            </p:cNvPr>
            <p:cNvSpPr/>
            <p:nvPr/>
          </p:nvSpPr>
          <p:spPr>
            <a:xfrm>
              <a:off x="6890142" y="3974299"/>
              <a:ext cx="1117326" cy="111732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600" b="1" dirty="0"/>
                <a:t>Prototype</a:t>
              </a:r>
              <a:endParaRPr lang="LID4096" sz="1600" b="1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03EE283-5069-372B-2696-6685B96A010C}"/>
                </a:ext>
              </a:extLst>
            </p:cNvPr>
            <p:cNvCxnSpPr>
              <a:cxnSpLocks/>
              <a:stCxn id="47" idx="6"/>
              <a:endCxn id="67" idx="2"/>
            </p:cNvCxnSpPr>
            <p:nvPr/>
          </p:nvCxnSpPr>
          <p:spPr>
            <a:xfrm>
              <a:off x="6590676" y="4522076"/>
              <a:ext cx="299466" cy="10886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F06546-C021-A26B-A7D0-CE43B02CA70A}"/>
              </a:ext>
            </a:extLst>
          </p:cNvPr>
          <p:cNvGrpSpPr/>
          <p:nvPr/>
        </p:nvGrpSpPr>
        <p:grpSpPr>
          <a:xfrm>
            <a:off x="7967711" y="4053373"/>
            <a:ext cx="1438565" cy="1117326"/>
            <a:chOff x="7996582" y="3974299"/>
            <a:chExt cx="1438565" cy="111732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2A55396-B54F-4881-D720-72AF54A4E0D2}"/>
                </a:ext>
              </a:extLst>
            </p:cNvPr>
            <p:cNvSpPr/>
            <p:nvPr/>
          </p:nvSpPr>
          <p:spPr>
            <a:xfrm>
              <a:off x="8317821" y="3974299"/>
              <a:ext cx="1117326" cy="111732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600" b="1" dirty="0"/>
                <a:t>Test</a:t>
              </a:r>
              <a:endParaRPr lang="LID4096" sz="1600" b="1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3BA1400-29C6-7B0D-30C5-78C638BE3B9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7996582" y="4522076"/>
              <a:ext cx="321239" cy="10886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465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60A4-97E1-FD0B-F9B1-1CE97987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5"/>
            <a:ext cx="9301019" cy="1325563"/>
          </a:xfrm>
        </p:spPr>
        <p:txBody>
          <a:bodyPr/>
          <a:lstStyle/>
          <a:p>
            <a:r>
              <a:rPr lang="en-US" dirty="0"/>
              <a:t>Module Tentative Outline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755A8A-9E19-55A9-9480-C05023869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96460"/>
              </p:ext>
            </p:extLst>
          </p:nvPr>
        </p:nvGraphicFramePr>
        <p:xfrm>
          <a:off x="112682" y="1416367"/>
          <a:ext cx="11966636" cy="506730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219576538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4022647990"/>
                    </a:ext>
                  </a:extLst>
                </a:gridCol>
                <a:gridCol w="4896198">
                  <a:extLst>
                    <a:ext uri="{9D8B030D-6E8A-4147-A177-3AD203B41FA5}">
                      <a16:colId xmlns:a16="http://schemas.microsoft.com/office/drawing/2014/main" val="3096606340"/>
                    </a:ext>
                  </a:extLst>
                </a:gridCol>
              </a:tblGrid>
              <a:tr h="4459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Day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Theoretical Foundations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Hands-on Labs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1911343"/>
                  </a:ext>
                </a:extLst>
              </a:tr>
              <a:tr h="7663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Introduction</a:t>
                      </a:r>
                      <a:r>
                        <a:rPr lang="en-US" sz="2000" dirty="0">
                          <a:effectLst/>
                        </a:rPr>
                        <a:t> to data and information visualization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</a:rPr>
                        <a:t>Overview of visualization </a:t>
                      </a:r>
                      <a:r>
                        <a:rPr lang="en-US" sz="2000" b="1" dirty="0">
                          <a:effectLst/>
                        </a:rPr>
                        <a:t>tools and techniques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2000" dirty="0">
                          <a:effectLst/>
                        </a:rPr>
                        <a:t>Getting started with </a:t>
                      </a:r>
                      <a:r>
                        <a:rPr lang="en-US" sz="2000" b="1" dirty="0">
                          <a:effectLst/>
                        </a:rPr>
                        <a:t>MS Excel </a:t>
                      </a:r>
                      <a:r>
                        <a:rPr lang="en-US" sz="2000" dirty="0">
                          <a:effectLst/>
                        </a:rPr>
                        <a:t>- Creating basic charts and graphs. Pivot Tables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577163"/>
                  </a:ext>
                </a:extLst>
              </a:tr>
              <a:tr h="11611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02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</a:rPr>
                        <a:t>Understanding </a:t>
                      </a:r>
                      <a:r>
                        <a:rPr lang="en-US" sz="2000" b="1" dirty="0">
                          <a:effectLst/>
                        </a:rPr>
                        <a:t>data and attribute types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Building block </a:t>
                      </a:r>
                      <a:r>
                        <a:rPr lang="en-US" sz="2000" dirty="0">
                          <a:effectLst/>
                        </a:rPr>
                        <a:t>of Visual Encoding: </a:t>
                      </a:r>
                      <a:r>
                        <a:rPr lang="en-US" sz="2000" b="1" dirty="0">
                          <a:effectLst/>
                        </a:rPr>
                        <a:t>marks and channels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Expressiveness and effectiveness principles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Getting started with </a:t>
                      </a:r>
                      <a:r>
                        <a:rPr lang="en-US" sz="2000" b="1" dirty="0">
                          <a:effectLst/>
                        </a:rPr>
                        <a:t>Tableau</a:t>
                      </a:r>
                      <a:r>
                        <a:rPr lang="en-US" sz="2000" b="0" dirty="0">
                          <a:effectLst/>
                        </a:rPr>
                        <a:t> – Creating basic charts and graphs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362727"/>
                  </a:ext>
                </a:extLst>
              </a:tr>
              <a:tr h="7663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03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Advanced visualization</a:t>
                      </a:r>
                      <a:r>
                        <a:rPr lang="en-US" sz="2000" dirty="0">
                          <a:effectLst/>
                        </a:rPr>
                        <a:t> techniques (heatmaps, network diagrams, adjacency matrix view, </a:t>
                      </a:r>
                      <a:r>
                        <a:rPr lang="en-US" sz="2000" dirty="0" err="1">
                          <a:effectLst/>
                        </a:rPr>
                        <a:t>treemaps</a:t>
                      </a:r>
                      <a:r>
                        <a:rPr lang="en-US" sz="2000" dirty="0">
                          <a:effectLst/>
                        </a:rPr>
                        <a:t>, etc.)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Creating </a:t>
                      </a:r>
                      <a:r>
                        <a:rPr lang="en-US" sz="2000" b="1" dirty="0">
                          <a:effectLst/>
                        </a:rPr>
                        <a:t>advanced visualizations</a:t>
                      </a:r>
                      <a:r>
                        <a:rPr lang="en-US" sz="2000" dirty="0">
                          <a:effectLst/>
                        </a:rPr>
                        <a:t> in Tableau - heatmaps, network diagrams, and </a:t>
                      </a:r>
                      <a:r>
                        <a:rPr lang="en-US" sz="2000" dirty="0" err="1">
                          <a:effectLst/>
                        </a:rPr>
                        <a:t>treemaps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488093"/>
                  </a:ext>
                </a:extLst>
              </a:tr>
              <a:tr h="11611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Interactivity</a:t>
                      </a:r>
                      <a:r>
                        <a:rPr lang="en-US" sz="2000" dirty="0">
                          <a:effectLst/>
                        </a:rPr>
                        <a:t> in visualization: navigation techniques, facet Information between </a:t>
                      </a:r>
                      <a:r>
                        <a:rPr lang="en-US" sz="2000">
                          <a:effectLst/>
                        </a:rPr>
                        <a:t>multiple views</a:t>
                      </a:r>
                      <a:r>
                        <a:rPr lang="en-US" sz="2000" dirty="0">
                          <a:effectLst/>
                        </a:rPr>
                        <a:t>, reducing items and attributes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Interactive and linked Tableau dashboards </a:t>
                      </a:r>
                      <a:r>
                        <a:rPr lang="en-US" sz="2000" dirty="0">
                          <a:effectLst/>
                        </a:rPr>
                        <a:t>- Combining multiple charts into a single view and adding interactivity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662484"/>
                  </a:ext>
                </a:extLst>
              </a:tr>
              <a:tr h="7663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effectLst/>
                        </a:rPr>
                        <a:t>Creating visualization programmatically</a:t>
                      </a:r>
                      <a:r>
                        <a:rPr lang="en-US" sz="2000" dirty="0">
                          <a:effectLst/>
                        </a:rPr>
                        <a:t>: Setting up the environment, code examples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Creating basic and advanced charts and graphs using </a:t>
                      </a:r>
                      <a:r>
                        <a:rPr lang="en-US" sz="2000" b="1" dirty="0">
                          <a:effectLst/>
                        </a:rPr>
                        <a:t>Python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91089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377139-6D0D-0901-79BA-83ABB949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Visualization - Introduction and Motivation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A31B4B-F1E5-6172-BEAA-23B65E75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426C418-DDEA-3818-A4A4-DDF08173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Get User Requirements?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Human-Centered Design Process</a:t>
            </a:r>
          </a:p>
          <a:p>
            <a:pPr lvl="1"/>
            <a:r>
              <a:rPr lang="en-US" dirty="0"/>
              <a:t>Observation (observe and understand user needs/problems)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Idea Generation (collect possible solution ideas)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Prototyping (develop selected ideas)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Testing (get end-user feedback)</a:t>
            </a:r>
          </a:p>
          <a:p>
            <a:pPr lvl="3"/>
            <a:endParaRPr lang="en-US" dirty="0"/>
          </a:p>
          <a:p>
            <a:r>
              <a:rPr lang="en-US" b="1" i="1" dirty="0"/>
              <a:t>Design of Everyday Things</a:t>
            </a:r>
            <a:r>
              <a:rPr lang="en-US" dirty="0"/>
              <a:t>, by Don Norman</a:t>
            </a:r>
          </a:p>
          <a:p>
            <a:pPr lvl="1"/>
            <a:r>
              <a:rPr lang="en-US" dirty="0"/>
              <a:t>Chapter 6: Design Thinking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62CFC-63E0-402C-9458-F24BE2E7352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5C94E-C10B-7507-0408-E52D4C67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07" y="4576590"/>
            <a:ext cx="1286993" cy="19237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57C206-EF31-B24B-0D43-DDED7C9F243A}"/>
              </a:ext>
            </a:extLst>
          </p:cNvPr>
          <p:cNvGrpSpPr/>
          <p:nvPr/>
        </p:nvGrpSpPr>
        <p:grpSpPr>
          <a:xfrm>
            <a:off x="8610600" y="1521321"/>
            <a:ext cx="3108325" cy="3249714"/>
            <a:chOff x="8610600" y="1521321"/>
            <a:chExt cx="3108325" cy="32497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32C672-4308-497C-83BA-C45739A6094E}"/>
                </a:ext>
              </a:extLst>
            </p:cNvPr>
            <p:cNvSpPr txBox="1"/>
            <p:nvPr/>
          </p:nvSpPr>
          <p:spPr>
            <a:xfrm>
              <a:off x="10620464" y="4524814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(Norman 2013)</a:t>
              </a:r>
            </a:p>
          </p:txBody>
        </p:sp>
        <p:pic>
          <p:nvPicPr>
            <p:cNvPr id="17" name="Content Placeholder 7">
              <a:extLst>
                <a:ext uri="{FF2B5EF4-FFF2-40B4-BE49-F238E27FC236}">
                  <a16:creationId xmlns:a16="http://schemas.microsoft.com/office/drawing/2014/main" id="{91F18E29-72A4-3F6C-9562-CE79D7174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10600" y="1521321"/>
              <a:ext cx="3108325" cy="3109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8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Resource Limitations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ym typeface="Rockwell" charset="0"/>
              </a:rPr>
              <a:t>Vis designers must consider three very different kinds of resource limitations: those of </a:t>
            </a:r>
            <a:r>
              <a:rPr lang="en-US" altLang="en-US" b="1" dirty="0">
                <a:sym typeface="Rockwell" charset="0"/>
              </a:rPr>
              <a:t>computational</a:t>
            </a:r>
            <a:r>
              <a:rPr lang="en-US" altLang="en-US" dirty="0">
                <a:sym typeface="Rockwell" charset="0"/>
              </a:rPr>
              <a:t>, </a:t>
            </a:r>
            <a:r>
              <a:rPr lang="en-US" altLang="en-US" b="1" dirty="0">
                <a:sym typeface="Rockwell" charset="0"/>
              </a:rPr>
              <a:t>humans</a:t>
            </a:r>
            <a:r>
              <a:rPr lang="en-US" altLang="en-US" dirty="0">
                <a:sym typeface="Rockwell" charset="0"/>
              </a:rPr>
              <a:t>, and </a:t>
            </a:r>
            <a:r>
              <a:rPr lang="en-US" altLang="en-US" b="1" dirty="0">
                <a:sym typeface="Rockwell" charset="0"/>
              </a:rPr>
              <a:t>displays</a:t>
            </a:r>
          </a:p>
          <a:p>
            <a:pPr lvl="4"/>
            <a:endParaRPr lang="en-US" altLang="en-US" dirty="0"/>
          </a:p>
          <a:p>
            <a:r>
              <a:rPr lang="en-US" altLang="en-US" b="1" dirty="0"/>
              <a:t>Computational</a:t>
            </a:r>
            <a:r>
              <a:rPr lang="en-US" altLang="en-US" dirty="0"/>
              <a:t> limits</a:t>
            </a:r>
          </a:p>
          <a:p>
            <a:pPr lvl="1"/>
            <a:r>
              <a:rPr lang="de-DE" altLang="en-US" dirty="0"/>
              <a:t>Scalabality (memory, handling large datasets)</a:t>
            </a:r>
          </a:p>
          <a:p>
            <a:pPr lvl="1"/>
            <a:r>
              <a:rPr lang="en-US" altLang="en-US" dirty="0"/>
              <a:t>Performance (processing time)</a:t>
            </a:r>
          </a:p>
          <a:p>
            <a:r>
              <a:rPr lang="en-US" altLang="en-US" b="1" dirty="0"/>
              <a:t>Human</a:t>
            </a:r>
            <a:r>
              <a:rPr lang="en-US" altLang="en-US" dirty="0"/>
              <a:t> limits</a:t>
            </a:r>
          </a:p>
          <a:p>
            <a:pPr lvl="1"/>
            <a:r>
              <a:rPr lang="en-US" altLang="en-US" dirty="0"/>
              <a:t>Human perceptual and cognitive capacity</a:t>
            </a:r>
          </a:p>
          <a:p>
            <a:r>
              <a:rPr lang="en-US" altLang="en-US" b="1" dirty="0"/>
              <a:t>Display</a:t>
            </a:r>
            <a:r>
              <a:rPr lang="en-US" altLang="en-US" dirty="0"/>
              <a:t> limits</a:t>
            </a:r>
          </a:p>
          <a:p>
            <a:pPr lvl="1"/>
            <a:r>
              <a:rPr lang="en-US" altLang="en-US" dirty="0"/>
              <a:t>Pixels are precious resource, the most constrained resource</a:t>
            </a:r>
          </a:p>
          <a:p>
            <a:pPr lvl="1"/>
            <a:r>
              <a:rPr lang="en-US" altLang="en-US" dirty="0"/>
              <a:t>Information density: ratio of space used to encode info vs. unused space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4E880-4F53-4D35-BFEA-78C8E43ACD28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0242" name="Picture 2" descr="51,427 Exclamation Point Illustrations &amp; Clip Art - iStock">
            <a:extLst>
              <a:ext uri="{FF2B5EF4-FFF2-40B4-BE49-F238E27FC236}">
                <a16:creationId xmlns:a16="http://schemas.microsoft.com/office/drawing/2014/main" id="{9D37F0E6-543F-47C9-BFB3-AA8CECE24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9" t="21755" r="18165" b="17883"/>
          <a:stretch/>
        </p:blipFill>
        <p:spPr bwMode="auto">
          <a:xfrm>
            <a:off x="9496014" y="2431349"/>
            <a:ext cx="2303551" cy="2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970D-DE3F-450E-A325-B116DB5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901E-8922-4EC0-9D51-BD2FCB3F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Humans are </a:t>
            </a:r>
            <a:r>
              <a:rPr lang="en-US" b="1" dirty="0"/>
              <a:t>limited in their capacity</a:t>
            </a:r>
            <a:endParaRPr lang="en-US" dirty="0"/>
          </a:p>
          <a:p>
            <a:pPr lvl="1"/>
            <a:r>
              <a:rPr lang="en-US" dirty="0"/>
              <a:t>They have lousy memory</a:t>
            </a:r>
          </a:p>
          <a:p>
            <a:pPr lvl="1"/>
            <a:r>
              <a:rPr lang="en-US" dirty="0"/>
              <a:t>Don’t always see everything</a:t>
            </a:r>
          </a:p>
          <a:p>
            <a:pPr lvl="1"/>
            <a:r>
              <a:rPr lang="en-US" dirty="0"/>
              <a:t>Get confused of too many things</a:t>
            </a:r>
          </a:p>
          <a:p>
            <a:pPr lvl="1"/>
            <a:r>
              <a:rPr lang="en-US" dirty="0"/>
              <a:t>Get tired and bored</a:t>
            </a:r>
          </a:p>
          <a:p>
            <a:pPr lvl="1"/>
            <a:r>
              <a:rPr lang="en-US" dirty="0"/>
              <a:t>Don’t always pay attention</a:t>
            </a:r>
          </a:p>
          <a:p>
            <a:pPr lvl="1"/>
            <a:r>
              <a:rPr lang="en-US" dirty="0"/>
              <a:t>Get easily distracted</a:t>
            </a:r>
          </a:p>
          <a:p>
            <a:endParaRPr lang="en-US" dirty="0"/>
          </a:p>
          <a:p>
            <a:r>
              <a:rPr lang="en-US" dirty="0"/>
              <a:t>This has important implication for </a:t>
            </a:r>
            <a:r>
              <a:rPr lang="en-US" b="1" dirty="0"/>
              <a:t>visualization design</a:t>
            </a:r>
          </a:p>
          <a:p>
            <a:pPr lvl="1"/>
            <a:r>
              <a:rPr lang="en-US" dirty="0"/>
              <a:t>Designers needs to take all this into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213C-54EB-4862-9DCB-CC360310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D67A6-7EDA-4C45-8F90-440B5F28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441960-F2D4-A275-7178-F2E88ACF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3543" y="996810"/>
            <a:ext cx="3001701" cy="35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8A6A-FA63-8EE9-8B9C-6C45FFD2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90806"/>
            <a:ext cx="9301019" cy="1123584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C927-107C-32A4-28B4-90E2212D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8" y="1319514"/>
            <a:ext cx="11493176" cy="5058137"/>
          </a:xfrm>
        </p:spPr>
        <p:txBody>
          <a:bodyPr>
            <a:normAutofit/>
          </a:bodyPr>
          <a:lstStyle/>
          <a:p>
            <a:r>
              <a:rPr lang="en-US" dirty="0"/>
              <a:t>What is Data/Information Visualization?</a:t>
            </a:r>
          </a:p>
          <a:p>
            <a:pPr lvl="1"/>
            <a:endParaRPr lang="en-US" dirty="0"/>
          </a:p>
          <a:p>
            <a:r>
              <a:rPr lang="en-US" dirty="0"/>
              <a:t>Why Data/Info Vis is Important?</a:t>
            </a:r>
          </a:p>
          <a:p>
            <a:pPr lvl="1"/>
            <a:endParaRPr lang="en-US" dirty="0"/>
          </a:p>
          <a:p>
            <a:r>
              <a:rPr lang="en-US" dirty="0"/>
              <a:t>Definition and its Rationale</a:t>
            </a:r>
          </a:p>
          <a:p>
            <a:pPr lvl="1"/>
            <a:endParaRPr lang="en-US" dirty="0"/>
          </a:p>
          <a:p>
            <a:r>
              <a:rPr lang="en-US" dirty="0"/>
              <a:t>Understanding Limited Resources</a:t>
            </a:r>
          </a:p>
          <a:p>
            <a:pPr lvl="1"/>
            <a:endParaRPr lang="en-US" dirty="0"/>
          </a:p>
          <a:p>
            <a:r>
              <a:rPr lang="en-US" dirty="0"/>
              <a:t>Available Tools and Techniques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76F6C-FF6A-42FE-F8CD-2A03D06B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2850" y="6483675"/>
            <a:ext cx="4686300" cy="365125"/>
          </a:xfrm>
        </p:spPr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896BB-197A-1B4C-F624-47FD4395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675"/>
            <a:ext cx="2743200" cy="365125"/>
          </a:xfrm>
        </p:spPr>
        <p:txBody>
          <a:bodyPr/>
          <a:lstStyle/>
          <a:p>
            <a:fld id="{585D1D2E-7D28-4689-A3BE-471EA6186B8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A3500-B7D6-2D8A-8DC1-BEA93EC3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6339" r="4904" b="5928"/>
          <a:stretch/>
        </p:blipFill>
        <p:spPr bwMode="auto">
          <a:xfrm>
            <a:off x="8610600" y="3342674"/>
            <a:ext cx="3408572" cy="33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8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73D2-1531-4028-9901-E96B877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 Visualization?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05BBC-102C-490F-AD08-B48FE56E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28" y="1496291"/>
            <a:ext cx="10635672" cy="46806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The representation of data through use of common graphics, such as charts, infographics, and even animations. </a:t>
            </a:r>
            <a:r>
              <a:rPr lang="en-US" sz="1600" dirty="0"/>
              <a:t>(IBM)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F8BBE-9A82-42FB-AED0-1246C282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F1D2A-4B2F-4470-98A7-31240DC7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74EF-631F-4E9B-8A08-1CACC194D76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A20BE2A-2776-2A28-E54F-EA76103D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7" y="681037"/>
            <a:ext cx="7508486" cy="46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5B7C-DCA9-7239-0186-E7638A8E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F8E8-DBCE-DAA5-6124-2536CE1B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18400-BBEB-EACD-2E2F-0F5C0541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DEC91-7B65-497A-6368-1DF42C08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7DC349-32C1-FF38-FEFE-170753902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" b="30944"/>
          <a:stretch/>
        </p:blipFill>
        <p:spPr bwMode="auto">
          <a:xfrm>
            <a:off x="-10758" y="-67929"/>
            <a:ext cx="12227689" cy="69382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37823-6EB1-6271-614B-212CD6CC56A8}"/>
              </a:ext>
            </a:extLst>
          </p:cNvPr>
          <p:cNvSpPr txBox="1"/>
          <p:nvPr/>
        </p:nvSpPr>
        <p:spPr>
          <a:xfrm>
            <a:off x="0" y="6694015"/>
            <a:ext cx="65455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https://multimedia.scmp.com/culture/article/SCMP-printed-graphics-memory/lonelyGraphics/201805A173.html</a:t>
            </a:r>
          </a:p>
        </p:txBody>
      </p:sp>
    </p:spTree>
    <p:extLst>
      <p:ext uri="{BB962C8B-B14F-4D97-AF65-F5344CB8AC3E}">
        <p14:creationId xmlns:p14="http://schemas.microsoft.com/office/powerpoint/2010/main" val="339589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9830-EA2D-C79D-D852-FA7061D3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00DD5-E1BE-11F1-D0D1-A28D34127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334CC-DE46-604C-159A-EE99DBA5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C3514-ECF0-A286-428E-A678477C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93EBBE-B886-AD61-600B-E62F316F5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1"/>
          <a:stretch/>
        </p:blipFill>
        <p:spPr bwMode="auto">
          <a:xfrm>
            <a:off x="0" y="0"/>
            <a:ext cx="12192000" cy="68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00AFB-5361-D068-CC86-F4F346E40D56}"/>
              </a:ext>
            </a:extLst>
          </p:cNvPr>
          <p:cNvSpPr txBox="1"/>
          <p:nvPr/>
        </p:nvSpPr>
        <p:spPr>
          <a:xfrm>
            <a:off x="1161186" y="6629820"/>
            <a:ext cx="6094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https://thebulletin.org/doomsday-clock/datavisualizations/#climate</a:t>
            </a:r>
          </a:p>
        </p:txBody>
      </p:sp>
    </p:spTree>
    <p:extLst>
      <p:ext uri="{BB962C8B-B14F-4D97-AF65-F5344CB8AC3E}">
        <p14:creationId xmlns:p14="http://schemas.microsoft.com/office/powerpoint/2010/main" val="256220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ED7A-E515-DBD9-CA75-2DA610EE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9445-EAB0-7968-4FDC-B3060F6A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E05D7-28A9-0896-F5D0-CF772530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7D3E4-FCB5-FD3D-14FA-43E8BE39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1D2E-7D28-4689-A3BE-471EA6186B83}" type="slidenum">
              <a:rPr lang="en-US" smtClean="0"/>
              <a:t>8</a:t>
            </a:fld>
            <a:endParaRPr lang="en-US"/>
          </a:p>
        </p:txBody>
      </p:sp>
      <p:pic>
        <p:nvPicPr>
          <p:cNvPr id="4100" name="Picture 4" descr="make dashboard ,data clearning ,prediction">
            <a:extLst>
              <a:ext uri="{FF2B5EF4-FFF2-40B4-BE49-F238E27FC236}">
                <a16:creationId xmlns:a16="http://schemas.microsoft.com/office/drawing/2014/main" id="{5E4BD661-501B-9803-7BB0-9263F1F8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0"/>
            <a:ext cx="1189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11FD6-6571-6AF4-AAF3-50D37728B04A}"/>
              </a:ext>
            </a:extLst>
          </p:cNvPr>
          <p:cNvSpPr txBox="1"/>
          <p:nvPr/>
        </p:nvSpPr>
        <p:spPr>
          <a:xfrm>
            <a:off x="6173788" y="666654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https://www.fiverr.com/gajendersing708/make-dashboard-data-clearning-prediction</a:t>
            </a:r>
          </a:p>
        </p:txBody>
      </p:sp>
    </p:spTree>
    <p:extLst>
      <p:ext uri="{BB962C8B-B14F-4D97-AF65-F5344CB8AC3E}">
        <p14:creationId xmlns:p14="http://schemas.microsoft.com/office/powerpoint/2010/main" val="255311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D385-64AC-4AC5-94C0-3354A60D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Information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B8DBAAA-6A38-4892-849D-B0749562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Visualization - Introduction and Motivation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1B983AE-7E4C-42F8-A044-9936F9C1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C74EF-631F-4E9B-8A08-1CACC194D760}" type="slidenum">
              <a:rPr lang="en-US" smtClean="0"/>
              <a:t>9</a:t>
            </a:fld>
            <a:endParaRPr lang="en-US"/>
          </a:p>
        </p:txBody>
      </p:sp>
      <p:pic>
        <p:nvPicPr>
          <p:cNvPr id="4100" name="Picture 4" descr="Data vs Information">
            <a:extLst>
              <a:ext uri="{FF2B5EF4-FFF2-40B4-BE49-F238E27FC236}">
                <a16:creationId xmlns:a16="http://schemas.microsoft.com/office/drawing/2014/main" id="{3A089978-30D5-4F3F-A090-0258263D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58" y="1065443"/>
            <a:ext cx="4551682" cy="215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E813457-A54E-4F6C-90AA-DB6C077A8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4910"/>
              </p:ext>
            </p:extLst>
          </p:nvPr>
        </p:nvGraphicFramePr>
        <p:xfrm>
          <a:off x="374469" y="3293783"/>
          <a:ext cx="11443060" cy="3128196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5721530">
                  <a:extLst>
                    <a:ext uri="{9D8B030D-6E8A-4147-A177-3AD203B41FA5}">
                      <a16:colId xmlns:a16="http://schemas.microsoft.com/office/drawing/2014/main" val="4149443022"/>
                    </a:ext>
                  </a:extLst>
                </a:gridCol>
                <a:gridCol w="5721530">
                  <a:extLst>
                    <a:ext uri="{9D8B030D-6E8A-4147-A177-3AD203B41FA5}">
                      <a16:colId xmlns:a16="http://schemas.microsoft.com/office/drawing/2014/main" val="1616712808"/>
                    </a:ext>
                  </a:extLst>
                </a:gridCol>
              </a:tblGrid>
              <a:tr h="8783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Unorganized and unrefined facts</a:t>
                      </a:r>
                    </a:p>
                  </a:txBody>
                  <a:tcPr marL="51220" marR="51220" marT="51220" marB="5122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Processed, organized data presented in a meaningful context</a:t>
                      </a:r>
                    </a:p>
                  </a:txBody>
                  <a:tcPr marL="51220" marR="51220" marT="51220" marB="51220"/>
                </a:tc>
                <a:extLst>
                  <a:ext uri="{0D108BD9-81ED-4DB2-BD59-A6C34878D82A}">
                    <a16:rowId xmlns:a16="http://schemas.microsoft.com/office/drawing/2014/main" val="1363763832"/>
                  </a:ext>
                </a:extLst>
              </a:tr>
              <a:tr h="8783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An individual unit that contains raw materials which do not carry any specific meaning</a:t>
                      </a:r>
                    </a:p>
                  </a:txBody>
                  <a:tcPr marL="51220" marR="51220" marT="51220" marB="5122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A group of data that collectively carries a logical meaning</a:t>
                      </a:r>
                    </a:p>
                  </a:txBody>
                  <a:tcPr marL="51220" marR="51220" marT="51220" marB="51220"/>
                </a:tc>
                <a:extLst>
                  <a:ext uri="{0D108BD9-81ED-4DB2-BD59-A6C34878D82A}">
                    <a16:rowId xmlns:a16="http://schemas.microsoft.com/office/drawing/2014/main" val="2852047714"/>
                  </a:ext>
                </a:extLst>
              </a:tr>
              <a:tr h="4931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Data doesn’t depend on information</a:t>
                      </a:r>
                    </a:p>
                  </a:txBody>
                  <a:tcPr marL="51220" marR="51220" marT="51220" marB="5122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Information depends on data</a:t>
                      </a:r>
                    </a:p>
                  </a:txBody>
                  <a:tcPr marL="51220" marR="51220" marT="51220" marB="51220"/>
                </a:tc>
                <a:extLst>
                  <a:ext uri="{0D108BD9-81ED-4DB2-BD59-A6C34878D82A}">
                    <a16:rowId xmlns:a16="http://schemas.microsoft.com/office/drawing/2014/main" val="2734684138"/>
                  </a:ext>
                </a:extLst>
              </a:tr>
              <a:tr h="8783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Raw data alone is insufficient for decision making</a:t>
                      </a:r>
                    </a:p>
                  </a:txBody>
                  <a:tcPr marL="51220" marR="51220" marT="51220" marB="5122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Information is sufficient for decision making</a:t>
                      </a:r>
                    </a:p>
                  </a:txBody>
                  <a:tcPr marL="51220" marR="51220" marT="51220" marB="51220"/>
                </a:tc>
                <a:extLst>
                  <a:ext uri="{0D108BD9-81ED-4DB2-BD59-A6C34878D82A}">
                    <a16:rowId xmlns:a16="http://schemas.microsoft.com/office/drawing/2014/main" val="396004632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3DE7600-4A79-4FC0-A834-38E669985258}"/>
              </a:ext>
            </a:extLst>
          </p:cNvPr>
          <p:cNvSpPr/>
          <p:nvPr/>
        </p:nvSpPr>
        <p:spPr>
          <a:xfrm>
            <a:off x="374469" y="3221787"/>
            <a:ext cx="11443060" cy="984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7B416-4D22-4FDE-B4F5-5906761F3CB8}"/>
              </a:ext>
            </a:extLst>
          </p:cNvPr>
          <p:cNvSpPr/>
          <p:nvPr/>
        </p:nvSpPr>
        <p:spPr>
          <a:xfrm>
            <a:off x="374469" y="4206626"/>
            <a:ext cx="11443060" cy="79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A8522-EBCE-4623-A26B-4623790A2908}"/>
              </a:ext>
            </a:extLst>
          </p:cNvPr>
          <p:cNvSpPr/>
          <p:nvPr/>
        </p:nvSpPr>
        <p:spPr>
          <a:xfrm>
            <a:off x="374469" y="5000827"/>
            <a:ext cx="11443060" cy="580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902DD-7336-40CE-895B-CB608A2C9E12}"/>
              </a:ext>
            </a:extLst>
          </p:cNvPr>
          <p:cNvSpPr/>
          <p:nvPr/>
        </p:nvSpPr>
        <p:spPr>
          <a:xfrm>
            <a:off x="374469" y="5645181"/>
            <a:ext cx="11443060" cy="799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6779</TotalTime>
  <Words>1871</Words>
  <Application>Microsoft Office PowerPoint</Application>
  <PresentationFormat>Widescreen</PresentationFormat>
  <Paragraphs>665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Rockwell</vt:lpstr>
      <vt:lpstr>Symbol</vt:lpstr>
      <vt:lpstr>Twentieth Century</vt:lpstr>
      <vt:lpstr>Custom Design</vt:lpstr>
      <vt:lpstr>PowerPoint Presentation</vt:lpstr>
      <vt:lpstr>Instructor – Dr. Arham Muslim</vt:lpstr>
      <vt:lpstr>Module Tentative Outline</vt:lpstr>
      <vt:lpstr>Today’s Agenda</vt:lpstr>
      <vt:lpstr>What is Data Visualization?</vt:lpstr>
      <vt:lpstr>PowerPoint Presentation</vt:lpstr>
      <vt:lpstr>PowerPoint Presentation</vt:lpstr>
      <vt:lpstr>PowerPoint Presentation</vt:lpstr>
      <vt:lpstr>Data vs. Information</vt:lpstr>
      <vt:lpstr>What is Information Visualization?</vt:lpstr>
      <vt:lpstr>Examples</vt:lpstr>
      <vt:lpstr>Examples</vt:lpstr>
      <vt:lpstr>Examples</vt:lpstr>
      <vt:lpstr>Examples</vt:lpstr>
      <vt:lpstr>Examples</vt:lpstr>
      <vt:lpstr>Why Data Vis is Important?</vt:lpstr>
      <vt:lpstr>Why Data Vis is Important?</vt:lpstr>
      <vt:lpstr>Exploratory Data Analysis (EDA)</vt:lpstr>
      <vt:lpstr>Possible EDA Process</vt:lpstr>
      <vt:lpstr>Classification of EDA</vt:lpstr>
      <vt:lpstr>Classification of EDA</vt:lpstr>
      <vt:lpstr>InfoVis - Definition</vt:lpstr>
      <vt:lpstr>Human in the loop</vt:lpstr>
      <vt:lpstr>Computer in the loop</vt:lpstr>
      <vt:lpstr>Dependency on Vision</vt:lpstr>
      <vt:lpstr>Visual Representation</vt:lpstr>
      <vt:lpstr>Represent All the Data</vt:lpstr>
      <vt:lpstr>Focus on Tasks and Effectiveness</vt:lpstr>
      <vt:lpstr>How to Get User Requirements?</vt:lpstr>
      <vt:lpstr>How to Get User Requirements?</vt:lpstr>
      <vt:lpstr>Resource Limitations</vt:lpstr>
      <vt:lpstr>Human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Arham Muslim</cp:lastModifiedBy>
  <cp:revision>144</cp:revision>
  <dcterms:created xsi:type="dcterms:W3CDTF">2023-05-28T17:43:48Z</dcterms:created>
  <dcterms:modified xsi:type="dcterms:W3CDTF">2024-08-19T12:47:53Z</dcterms:modified>
</cp:coreProperties>
</file>